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1.webp" ContentType="image/webp"/>
  <Override PartName="/ppt/media/image32.webp" ContentType="image/webp"/>
  <Override PartName="/ppt/media/image33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3"/>
  </p:handoutMasterIdLst>
  <p:sldIdLst>
    <p:sldId id="752" r:id="rId3"/>
    <p:sldId id="753" r:id="rId5"/>
    <p:sldId id="754" r:id="rId6"/>
    <p:sldId id="756" r:id="rId7"/>
    <p:sldId id="755" r:id="rId8"/>
    <p:sldId id="757" r:id="rId9"/>
    <p:sldId id="758" r:id="rId10"/>
    <p:sldId id="769" r:id="rId11"/>
    <p:sldId id="795" r:id="rId12"/>
    <p:sldId id="794" r:id="rId13"/>
    <p:sldId id="770" r:id="rId14"/>
    <p:sldId id="796" r:id="rId15"/>
    <p:sldId id="735" r:id="rId16"/>
    <p:sldId id="736" r:id="rId17"/>
    <p:sldId id="826" r:id="rId18"/>
    <p:sldId id="737" r:id="rId19"/>
    <p:sldId id="738" r:id="rId20"/>
    <p:sldId id="739" r:id="rId21"/>
    <p:sldId id="853" r:id="rId22"/>
    <p:sldId id="854" r:id="rId23"/>
    <p:sldId id="855" r:id="rId24"/>
    <p:sldId id="797" r:id="rId25"/>
    <p:sldId id="815" r:id="rId26"/>
    <p:sldId id="816" r:id="rId27"/>
    <p:sldId id="771" r:id="rId28"/>
    <p:sldId id="776" r:id="rId29"/>
    <p:sldId id="775" r:id="rId30"/>
    <p:sldId id="785" r:id="rId31"/>
    <p:sldId id="788" r:id="rId32"/>
    <p:sldId id="786" r:id="rId33"/>
    <p:sldId id="787" r:id="rId34"/>
    <p:sldId id="825" r:id="rId35"/>
    <p:sldId id="846" r:id="rId36"/>
    <p:sldId id="847" r:id="rId37"/>
    <p:sldId id="827" r:id="rId38"/>
    <p:sldId id="829" r:id="rId39"/>
    <p:sldId id="830" r:id="rId40"/>
    <p:sldId id="828" r:id="rId41"/>
    <p:sldId id="831" r:id="rId42"/>
  </p:sldIdLst>
  <p:sldSz cx="12192000" cy="6858000"/>
  <p:notesSz cx="7103745" cy="10234295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1AF"/>
    <a:srgbClr val="E1E2E5"/>
    <a:srgbClr val="E4E6E8"/>
    <a:srgbClr val="F57129"/>
    <a:srgbClr val="FF7903"/>
    <a:srgbClr val="0E163B"/>
    <a:srgbClr val="AFABAB"/>
    <a:srgbClr val="CDC074"/>
    <a:srgbClr val="F4BA80"/>
    <a:srgbClr val="7FA0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0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068" y="108"/>
      </p:cViewPr>
      <p:guideLst>
        <p:guide orient="horz" pos="20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98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tags" Target="tags/tag35.xml"/><Relationship Id="rId47" Type="http://schemas.openxmlformats.org/officeDocument/2006/relationships/commentAuthors" Target="commentAuthors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3E799-756B-4341-9F22-12D284ACF7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6BF47-E7BB-4C7D-B2F3-134423C8BE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0375" y="992335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807968" y="6482746"/>
            <a:ext cx="538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877C4908-FE0A-43F2-B8DA-9F79935256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5000">
        <p14:prism dir="u" isInverted="1"/>
      </p:transition>
    </mc:Choice>
    <mc:Fallback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74" y="6510655"/>
            <a:ext cx="12188826" cy="34734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web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4.png"/><Relationship Id="rId2" Type="http://schemas.openxmlformats.org/officeDocument/2006/relationships/tags" Target="../tags/tag23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2.png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11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5.png"/><Relationship Id="rId1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11.xml"/><Relationship Id="rId7" Type="http://schemas.openxmlformats.org/officeDocument/2006/relationships/tags" Target="../tags/tag29.xml"/><Relationship Id="rId6" Type="http://schemas.openxmlformats.org/officeDocument/2006/relationships/image" Target="../media/image28.png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27.png"/><Relationship Id="rId2" Type="http://schemas.openxmlformats.org/officeDocument/2006/relationships/tags" Target="../tags/tag26.xml"/><Relationship Id="rId1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0.jpeg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3.webp"/><Relationship Id="rId1" Type="http://schemas.openxmlformats.org/officeDocument/2006/relationships/image" Target="../media/image32.webp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5.png"/><Relationship Id="rId3" Type="http://schemas.openxmlformats.org/officeDocument/2006/relationships/tags" Target="../tags/tag31.xml"/><Relationship Id="rId2" Type="http://schemas.openxmlformats.org/officeDocument/2006/relationships/image" Target="../media/image34.png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7.png"/><Relationship Id="rId3" Type="http://schemas.openxmlformats.org/officeDocument/2006/relationships/tags" Target="../tags/tag33.xml"/><Relationship Id="rId2" Type="http://schemas.openxmlformats.org/officeDocument/2006/relationships/image" Target="../media/image36.png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8.png"/><Relationship Id="rId1" Type="http://schemas.openxmlformats.org/officeDocument/2006/relationships/tags" Target="../tags/tag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&amp;pky500_sjzg_VCG41N1194176305_sjzg_VCG41N1194176305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77470"/>
            <a:ext cx="12192635" cy="69354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31060" y="1960245"/>
            <a:ext cx="788479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深度学习中级阶段 </a:t>
            </a:r>
            <a:endParaRPr lang="en-US" altLang="zh-CN" sz="4800" b="1" dirty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03350" y="3691255"/>
            <a:ext cx="9399905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MTCNN</a:t>
            </a:r>
            <a:endParaRPr lang="en-US" altLang="zh-CN" sz="32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《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Multi-task convolutional neural networks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》</a:t>
            </a:r>
            <a:endParaRPr lang="zh-CN" altLang="en-US" sz="32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图像金字塔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3050" y="1114425"/>
            <a:ext cx="116338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理是框的大小不变，原图下采样，每缩小一次，就传入网络计算一次，直到缩小到P网络里第一层网络中核的大小。这样无论原图中的人脸大小为多少尺寸，网络通过扫描图像都能框出原图中所有的完整的人脸。</a:t>
            </a:r>
            <a:endParaRPr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rcRect t="7187" b="5017"/>
          <a:stretch>
            <a:fillRect/>
          </a:stretch>
        </p:blipFill>
        <p:spPr>
          <a:xfrm>
            <a:off x="2573020" y="2464435"/>
            <a:ext cx="6473825" cy="3707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573020" y="6276975"/>
            <a:ext cx="64750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高斯金字塔：高斯滤波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+ 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2采样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图像金字塔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4000" y="871855"/>
            <a:ext cx="5420360" cy="5584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def gaussian_pyr(img, lev):</a:t>
            </a:r>
            <a:endParaRPr sz="1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imgs = [img]</a:t>
            </a:r>
            <a:endParaRPr sz="1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for index in range(lev):</a:t>
            </a:r>
            <a:endParaRPr sz="1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# 高斯滤波下采样</a:t>
            </a:r>
            <a:endParaRPr sz="1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img = cv2.pyrDown(img)</a:t>
            </a:r>
            <a:endParaRPr sz="1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imgs.append(img)</a:t>
            </a:r>
            <a:endParaRPr sz="1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return imgs</a:t>
            </a:r>
            <a:endParaRPr sz="1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sz="1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img1 = Image.open("1.jpg")</a:t>
            </a:r>
            <a:endParaRPr sz="1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img2 = np.array(img1)</a:t>
            </a:r>
            <a:endParaRPr sz="1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out = gaussian_pyr(img2, 4)</a:t>
            </a:r>
            <a:endParaRPr sz="1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j = 1</a:t>
            </a:r>
            <a:endParaRPr sz="1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for i in out:</a:t>
            </a:r>
            <a:endParaRPr sz="1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img = Image.fromarray(i)</a:t>
            </a:r>
            <a:endParaRPr sz="1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img1.paste(img,(0, 0))</a:t>
            </a:r>
            <a:endParaRPr sz="1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j += 1</a:t>
            </a:r>
            <a:endParaRPr sz="1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img1.show()</a:t>
            </a:r>
            <a:endParaRPr sz="1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5705" y="1131570"/>
            <a:ext cx="6753860" cy="5065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图像金字塔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4000" y="1355725"/>
            <a:ext cx="112274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模型输出：置信度、偏移量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（坐标）</a:t>
            </a:r>
            <a:endParaRPr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输出框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的值是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当时网络检测时的图像大小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此时图像已经被缩放了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），所以该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偏移量只是相对值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。要计算出原图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标签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的偏移量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，就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要用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偏移量来反算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原图的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框和反算抠图。</a:t>
            </a:r>
            <a:endParaRPr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偏移量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缩放倍数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*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(x1(预测)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x2(标签))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w（图像宽）</a:t>
            </a:r>
            <a:endParaRPr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0" y="1657985"/>
            <a:ext cx="4660900" cy="3495675"/>
          </a:xfrm>
          <a:prstGeom prst="rect">
            <a:avLst/>
          </a:prstGeom>
        </p:spPr>
      </p:pic>
      <p:sp>
        <p:nvSpPr>
          <p:cNvPr id="2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IOU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46850" y="1657985"/>
            <a:ext cx="4527550" cy="3531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6680" y="1307465"/>
            <a:ext cx="4704080" cy="21043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65" y="1307465"/>
            <a:ext cx="4704080" cy="21043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65" y="3745865"/>
            <a:ext cx="4759325" cy="21291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680" y="3745865"/>
            <a:ext cx="4704715" cy="2104390"/>
          </a:xfrm>
          <a:prstGeom prst="rect">
            <a:avLst/>
          </a:prstGeom>
        </p:spPr>
      </p:pic>
      <p:sp>
        <p:nvSpPr>
          <p:cNvPr id="3" name="文本框 33"/>
          <p:cNvSpPr txBox="1"/>
          <p:nvPr/>
        </p:nvSpPr>
        <p:spPr>
          <a:xfrm>
            <a:off x="358775" y="288290"/>
            <a:ext cx="8126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NMS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：非极大值抑制（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一脸多框问题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3"/>
          <p:cNvSpPr txBox="1"/>
          <p:nvPr/>
        </p:nvSpPr>
        <p:spPr>
          <a:xfrm>
            <a:off x="358775" y="288290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NMS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：非极大值抑制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8775" y="1379220"/>
            <a:ext cx="1078420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NMS执行步骤：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1、对所有预测框的置信度降序排序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2、选出置信度最高的预测框，确认其为正确预测，并计算他与其他预测框的IOU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3、根据2中计算的IOU去除重叠度高的，IOU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threshold阈值就删除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4、剩下的预测框返回第1步，直到没有剩下的为止（一次处理一个类别，N个类别要执行N次。）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特征映射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5255" y="1031240"/>
            <a:ext cx="9095740" cy="5531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MTCNN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算法流程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00" y="0"/>
            <a:ext cx="558609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" y="1503045"/>
            <a:ext cx="12055475" cy="4437380"/>
          </a:xfrm>
          <a:prstGeom prst="rect">
            <a:avLst/>
          </a:prstGeom>
        </p:spPr>
      </p:pic>
      <p:sp>
        <p:nvSpPr>
          <p:cNvPr id="6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MTCNN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网络结构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P-Net（Proposal Network）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95070" y="2062480"/>
            <a:ext cx="9583420" cy="37604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3050" y="942340"/>
            <a:ext cx="1050544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P-Net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的输入为预处理之后的图像金字塔，是一个全卷积网络（FCN），对输入的图像金字塔进行特征提取和边框回归。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0740" y="6021705"/>
            <a:ext cx="9583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端到端模型：12 × 12 × 3 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--&gt; P-Net --&gt; 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× 1 × 32 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204171145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9700" y="0"/>
            <a:ext cx="1892300" cy="788670"/>
          </a:xfrm>
          <a:prstGeom prst="rect">
            <a:avLst/>
          </a:prstGeom>
        </p:spPr>
      </p:pic>
      <p:sp>
        <p:nvSpPr>
          <p:cNvPr id="41" name="PA_椭圆 40"/>
          <p:cNvSpPr/>
          <p:nvPr>
            <p:custDataLst>
              <p:tags r:id="rId2"/>
            </p:custDataLst>
          </p:nvPr>
        </p:nvSpPr>
        <p:spPr>
          <a:xfrm>
            <a:off x="426602" y="2701363"/>
            <a:ext cx="1720100" cy="17201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5" name="PA_椭圆 3"/>
          <p:cNvSpPr/>
          <p:nvPr>
            <p:custDataLst>
              <p:tags r:id="rId3"/>
            </p:custDataLst>
          </p:nvPr>
        </p:nvSpPr>
        <p:spPr>
          <a:xfrm>
            <a:off x="2547912" y="1521852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8" name="PA_文本框 4"/>
          <p:cNvSpPr txBox="1"/>
          <p:nvPr>
            <p:custDataLst>
              <p:tags r:id="rId4"/>
            </p:custDataLst>
          </p:nvPr>
        </p:nvSpPr>
        <p:spPr>
          <a:xfrm>
            <a:off x="2625124" y="1630163"/>
            <a:ext cx="5854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0071C4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01</a:t>
            </a:r>
            <a:endParaRPr lang="en-US" altLang="zh-CN" sz="2800" dirty="0">
              <a:solidFill>
                <a:srgbClr val="0071C4"/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PA_椭圆 7"/>
          <p:cNvSpPr/>
          <p:nvPr>
            <p:custDataLst>
              <p:tags r:id="rId5"/>
            </p:custDataLst>
          </p:nvPr>
        </p:nvSpPr>
        <p:spPr>
          <a:xfrm>
            <a:off x="2547912" y="2571383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0" name="PA_文本框 8"/>
          <p:cNvSpPr txBox="1"/>
          <p:nvPr>
            <p:custDataLst>
              <p:tags r:id="rId6"/>
            </p:custDataLst>
          </p:nvPr>
        </p:nvSpPr>
        <p:spPr>
          <a:xfrm>
            <a:off x="2625125" y="2679694"/>
            <a:ext cx="5854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0071C4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02</a:t>
            </a:r>
            <a:endParaRPr lang="en-US" altLang="zh-CN" sz="2800" dirty="0">
              <a:solidFill>
                <a:srgbClr val="0071C4"/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1" name="PA_椭圆 11"/>
          <p:cNvSpPr/>
          <p:nvPr>
            <p:custDataLst>
              <p:tags r:id="rId7"/>
            </p:custDataLst>
          </p:nvPr>
        </p:nvSpPr>
        <p:spPr>
          <a:xfrm>
            <a:off x="2547912" y="3620914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905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6" name="PA_文本框 12"/>
          <p:cNvSpPr txBox="1"/>
          <p:nvPr>
            <p:custDataLst>
              <p:tags r:id="rId8"/>
            </p:custDataLst>
          </p:nvPr>
        </p:nvSpPr>
        <p:spPr>
          <a:xfrm>
            <a:off x="2625125" y="3729225"/>
            <a:ext cx="58541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0071C4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03</a:t>
            </a:r>
            <a:endParaRPr lang="en-US" altLang="zh-CN" sz="2800" dirty="0">
              <a:solidFill>
                <a:srgbClr val="0071C4"/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grpSp>
        <p:nvGrpSpPr>
          <p:cNvPr id="17" name="PA_组合 16"/>
          <p:cNvGrpSpPr/>
          <p:nvPr>
            <p:custDataLst>
              <p:tags r:id="rId9"/>
            </p:custDataLst>
          </p:nvPr>
        </p:nvGrpSpPr>
        <p:grpSpPr>
          <a:xfrm>
            <a:off x="2392059" y="1366000"/>
            <a:ext cx="1051547" cy="3155368"/>
            <a:chOff x="3529979" y="468110"/>
            <a:chExt cx="1051547" cy="3155368"/>
          </a:xfrm>
        </p:grpSpPr>
        <p:sp>
          <p:nvSpPr>
            <p:cNvPr id="29" name="PA_弧形 28"/>
            <p:cNvSpPr/>
            <p:nvPr>
              <p:custDataLst>
                <p:tags r:id="rId10"/>
              </p:custDataLst>
            </p:nvPr>
          </p:nvSpPr>
          <p:spPr>
            <a:xfrm>
              <a:off x="3529979" y="468110"/>
              <a:ext cx="1051546" cy="1051546"/>
            </a:xfrm>
            <a:prstGeom prst="arc">
              <a:avLst>
                <a:gd name="adj1" fmla="val 16200000"/>
                <a:gd name="adj2" fmla="val 5356559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PA_弧形 29"/>
            <p:cNvSpPr/>
            <p:nvPr>
              <p:custDataLst>
                <p:tags r:id="rId11"/>
              </p:custDataLst>
            </p:nvPr>
          </p:nvSpPr>
          <p:spPr>
            <a:xfrm flipH="1">
              <a:off x="3529980" y="1520022"/>
              <a:ext cx="1051546" cy="1051546"/>
            </a:xfrm>
            <a:prstGeom prst="arc">
              <a:avLst>
                <a:gd name="adj1" fmla="val 16169364"/>
                <a:gd name="adj2" fmla="val 5281886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PA_弧形 30"/>
            <p:cNvSpPr/>
            <p:nvPr>
              <p:custDataLst>
                <p:tags r:id="rId12"/>
              </p:custDataLst>
            </p:nvPr>
          </p:nvSpPr>
          <p:spPr>
            <a:xfrm>
              <a:off x="3529979" y="2571932"/>
              <a:ext cx="1051546" cy="1051546"/>
            </a:xfrm>
            <a:prstGeom prst="arc">
              <a:avLst>
                <a:gd name="adj1" fmla="val 16072548"/>
                <a:gd name="adj2" fmla="val 5356559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8" name="PA_组合 1"/>
          <p:cNvGrpSpPr/>
          <p:nvPr>
            <p:custDataLst>
              <p:tags r:id="rId13"/>
            </p:custDataLst>
          </p:nvPr>
        </p:nvGrpSpPr>
        <p:grpSpPr>
          <a:xfrm>
            <a:off x="450525" y="3002030"/>
            <a:ext cx="1672253" cy="1181965"/>
            <a:chOff x="1112195" y="1853950"/>
            <a:chExt cx="1672253" cy="1181965"/>
          </a:xfrm>
        </p:grpSpPr>
        <p:sp>
          <p:nvSpPr>
            <p:cNvPr id="35" name="PA_文本框 34"/>
            <p:cNvSpPr txBox="1"/>
            <p:nvPr>
              <p:custDataLst>
                <p:tags r:id="rId14"/>
              </p:custDataLst>
            </p:nvPr>
          </p:nvSpPr>
          <p:spPr>
            <a:xfrm>
              <a:off x="1343028" y="1853950"/>
              <a:ext cx="1210588" cy="90691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6000" b="1" baseline="12000" dirty="0">
                  <a:solidFill>
                    <a:srgbClr val="0071C4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cs typeface="+mn-ea"/>
                  <a:sym typeface="+mn-lt"/>
                </a:rPr>
                <a:t>目录</a:t>
              </a:r>
              <a:endParaRPr lang="zh-CN" altLang="en-US" sz="6000" b="1" baseline="12000" dirty="0">
                <a:solidFill>
                  <a:srgbClr val="0071C4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  <p:sp>
          <p:nvSpPr>
            <p:cNvPr id="25" name="PA_文本框 24"/>
            <p:cNvSpPr txBox="1"/>
            <p:nvPr>
              <p:custDataLst>
                <p:tags r:id="rId15"/>
              </p:custDataLst>
            </p:nvPr>
          </p:nvSpPr>
          <p:spPr>
            <a:xfrm>
              <a:off x="1112195" y="2458065"/>
              <a:ext cx="1672253" cy="5778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600" baseline="1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cs typeface="+mn-ea"/>
                  <a:sym typeface="+mn-lt"/>
                </a:rPr>
                <a:t>CONTENT</a:t>
              </a:r>
              <a:endParaRPr lang="zh-CN" altLang="en-US" sz="3600" baseline="1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9" name="PA_文本框 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868420" y="3734435"/>
            <a:ext cx="77196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图像金字塔、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IOU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NMS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celeb_a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数据集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PA_椭圆 11"/>
          <p:cNvSpPr/>
          <p:nvPr>
            <p:custDataLst>
              <p:tags r:id="rId17"/>
            </p:custDataLst>
          </p:nvPr>
        </p:nvSpPr>
        <p:spPr>
          <a:xfrm>
            <a:off x="2567597" y="4720099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905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4" name="PA_文本框 12"/>
          <p:cNvSpPr txBox="1"/>
          <p:nvPr>
            <p:custDataLst>
              <p:tags r:id="rId18"/>
            </p:custDataLst>
          </p:nvPr>
        </p:nvSpPr>
        <p:spPr>
          <a:xfrm>
            <a:off x="2665739" y="4829035"/>
            <a:ext cx="543560" cy="5219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0071C4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04</a:t>
            </a:r>
            <a:endParaRPr lang="en-US" altLang="zh-CN" sz="2800" dirty="0">
              <a:solidFill>
                <a:srgbClr val="0071C4"/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6" name="PA_弧形 30"/>
          <p:cNvSpPr/>
          <p:nvPr>
            <p:custDataLst>
              <p:tags r:id="rId19"/>
            </p:custDataLst>
          </p:nvPr>
        </p:nvSpPr>
        <p:spPr>
          <a:xfrm rot="10800000">
            <a:off x="2391424" y="4521382"/>
            <a:ext cx="1051546" cy="1051546"/>
          </a:xfrm>
          <a:prstGeom prst="arc">
            <a:avLst>
              <a:gd name="adj1" fmla="val 16072548"/>
              <a:gd name="adj2" fmla="val 5356559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PA_文本框 6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860165" y="2679700"/>
            <a:ext cx="6990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MTCNN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介绍、侦测、特征提取、特征对比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2" name="PA_文本框 6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868420" y="1624965"/>
            <a:ext cx="60318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多目标检测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人脸检测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3" name="PA_文本框 6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886835" y="4819650"/>
            <a:ext cx="71462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P-Net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R-Net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O-Net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实现、训练、测试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5" grpId="2" bldLvl="0" animBg="1"/>
      <p:bldP spid="8" grpId="0"/>
      <p:bldP spid="9" grpId="0" bldLvl="0" animBg="1"/>
      <p:bldP spid="10" grpId="0"/>
      <p:bldP spid="11" grpId="0" bldLvl="0" animBg="1"/>
      <p:bldP spid="16" grpId="0"/>
      <p:bldP spid="19" grpId="0"/>
      <p:bldP spid="3" grpId="0" bldLvl="0" animBg="1"/>
      <p:bldP spid="4" grpId="0"/>
      <p:bldP spid="7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-Net（Refine Network）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3050" y="981710"/>
            <a:ext cx="109321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R-Net比P-Net多了一个全连接层，图片在输入R-Net之前，缩放到24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24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3，网络的输出与P-Net是相同，R-Net的目的是为了去除大量的非人脸框。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0740" y="6021705"/>
            <a:ext cx="9583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端到端模型：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24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× 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24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× 3 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--&gt; R-Net --&gt; 128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419225" y="2160905"/>
            <a:ext cx="8876665" cy="34093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-Net（Output Network）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3050" y="942340"/>
            <a:ext cx="1131951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O-Net比R-Net多了一个卷积层，处理的结果更加精细，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处理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大框套小框。输入的图像大小48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48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3，输出包括N个边界框的坐标信息、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conf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、关键点位置。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0740" y="6021705"/>
            <a:ext cx="9583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端到端模型：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48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48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--&gt; O-Net --&gt; 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× 1 × 32 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474980" y="2520315"/>
            <a:ext cx="11175365" cy="27171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MTCNN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网络结构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3050" y="1296670"/>
            <a:ext cx="110299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问题一：检测框与人脸尺寸匹配问题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问题二：检测框移动步长？步长过大可能丢失人脸；步长过小会重复检测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问题三：一脸多框问题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MTCNN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网络结构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014730"/>
            <a:ext cx="12195810" cy="5339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MTCNN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网络结构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0" y="2509520"/>
            <a:ext cx="3138805" cy="3099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3685" y="1524635"/>
            <a:ext cx="3138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步长：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，边长：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635375" y="2277745"/>
            <a:ext cx="4061460" cy="386651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4359275" y="716280"/>
            <a:ext cx="27425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网络输出：N5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HW</a:t>
            </a:r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置信度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N1HW</a:t>
            </a:r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偏移量：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N4HW</a:t>
            </a:r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328025" y="2277745"/>
            <a:ext cx="3237230" cy="452945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7594600" y="697230"/>
            <a:ext cx="45974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从特征图到原图的坐标反算：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左上角坐标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=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索引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*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右下角坐标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=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索引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*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步长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+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卷积核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-1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MTCNN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网络结构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1145" y="965200"/>
            <a:ext cx="1163447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MTCNN由3个网络结构组成（P-Net,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R-Net,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O-Net）。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（1）Proposal Network (P-Net)：该网络结构主要获得了人脸区域的候选窗口和边界框的回归向量。并用该边界框做回归，对候选窗口进行校准，然后通过非极大值抑制（NMS）来合并高度重叠的候选框。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（2）Refine Network (R-Net)：该网络结构还是通过边界框回归和NMS来去掉那些false-positive区域。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该网络结构比P-Net网络多了一个全连接层，所以会取得更好的抑制false-positive的作用。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（3）Output Network (O-Net)：该层比R-Net层又多了一层卷基层，所以处理的结果会更加精细。作用和R-Net层作用一样，该层对人脸区域进行了更多的监督，同时还会输出5个人脸关键点。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CelebA数据集</a:t>
            </a:r>
            <a:endParaRPr 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intr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235" y="2964815"/>
            <a:ext cx="5785485" cy="3591560"/>
          </a:xfrm>
          <a:prstGeom prst="rect">
            <a:avLst/>
          </a:prstGeom>
        </p:spPr>
      </p:pic>
      <p:sp>
        <p:nvSpPr>
          <p:cNvPr id="4" name="文本框 33"/>
          <p:cNvSpPr txBox="1"/>
          <p:nvPr/>
        </p:nvSpPr>
        <p:spPr>
          <a:xfrm>
            <a:off x="273050" y="965835"/>
            <a:ext cx="117811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CelebA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CelebFaces Attribute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）：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名人人脸属性数据集，其包含10177个名人的202599张人脸图片，每张图片都做好了特征标记，包含人脸bbox标注框、5个人脸特征点坐标以及40个属性标记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由香港中文大学提供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6816090" y="2964815"/>
            <a:ext cx="4353560" cy="35921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CelebA数据集</a:t>
            </a:r>
            <a:endParaRPr 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24380" y="4205605"/>
            <a:ext cx="82486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Anno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bbox、landmark及attribute注释文件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Eval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training、validation及testing数据集的划分注释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Img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：202599张原始人脸图像，从网络爬取。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README.txt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CelebA介绍文件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2470785" y="1049655"/>
            <a:ext cx="7152640" cy="3017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CelebA数据集--Img</a:t>
            </a:r>
            <a:endParaRPr 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8765" y="1085850"/>
            <a:ext cx="116344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img_celeba.7z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：纯野生图片，原生爬取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img_align_celeba_png.7z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野生图片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裁剪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出人脸，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178 * 218png。 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img_align_celeba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.zip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202599张178 * 218jpg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直接解压使用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rcRect r="72000"/>
          <a:stretch>
            <a:fillRect/>
          </a:stretch>
        </p:blipFill>
        <p:spPr>
          <a:xfrm>
            <a:off x="1089660" y="3825240"/>
            <a:ext cx="3806190" cy="1381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5879465" y="2983865"/>
            <a:ext cx="3453765" cy="37172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CelebA数据集--Anno</a:t>
            </a:r>
            <a:endParaRPr 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3050" y="1536065"/>
            <a:ext cx="82035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人脸图片的名字只是简单的编号，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肤色、发色、眼镜、性别等特征标签在list_attr_celeba.txt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48040" y="779145"/>
            <a:ext cx="3485515" cy="2546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-763" r="9661"/>
          <a:stretch>
            <a:fillRect/>
          </a:stretch>
        </p:blipFill>
        <p:spPr>
          <a:xfrm>
            <a:off x="257810" y="3322320"/>
            <a:ext cx="11675745" cy="3304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多目标检测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人脸检测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33"/>
          <p:cNvSpPr txBox="1"/>
          <p:nvPr/>
        </p:nvSpPr>
        <p:spPr>
          <a:xfrm>
            <a:off x="387985" y="1353185"/>
            <a:ext cx="1124839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目标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检测包含了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人脸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检测</a:t>
            </a:r>
            <a:r>
              <a:rPr 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在目标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检测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中，任务是查找图像中给定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类别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的所有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的位置和大小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例如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无人机、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汽车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、行人。。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</a:pP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MTCNN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（ Multi-Task Cascaded Convolutional Networks）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多任务级联卷积神经网络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，是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人脸检测中应用较广的算法</a:t>
            </a:r>
            <a:r>
              <a:rPr 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CelebA数据集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8765" y="1013460"/>
            <a:ext cx="1163447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40种属性：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 5_o_Clock_Shadow 胡子，（清晨刮脸的人傍晚已长出的短髭 ） -1 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 Arched_Eyebrows 柳叶眉 1 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 Attractive 有魅力的 1 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04 Bags_Under_Eyes 眼袋 -1 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05 Bald 秃头的 -1 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06 Bangs 刘海 -1 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07 Big_Lips 大嘴唇 -1 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08 Big_Nose 大鼻子 -1 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。。。。。。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MTCNN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样本制作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8765" y="1085850"/>
            <a:ext cx="1163447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数据集：CelebA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Wider_face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0.3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: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非人脸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0.65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-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1.00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: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人脸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0.4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-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0.65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: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Part人脸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0.3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-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0.4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: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地标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训练样本的比例：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负样本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正样本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part样本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MTCNN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样本制作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8765" y="927100"/>
            <a:ext cx="116344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获取正样本和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部分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样本数据的方法：</a:t>
            </a:r>
            <a:endParaRPr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在人脸所在框附近小范围随机裁剪，再和原框位置计算iou，iou大于0.65的记为正样本，0.4到0.65之间的记为部分样本。</a:t>
            </a:r>
            <a:endParaRPr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-2147482622" descr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44590" y="2846705"/>
            <a:ext cx="2392680" cy="2865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624" descr="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54985" y="2846705"/>
            <a:ext cx="2312035" cy="28848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01955" y="5984875"/>
            <a:ext cx="11388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获取负样本的方法：直接在图片中随机裁剪，iou小于0.3的作为负样本。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winder_face数据集</a:t>
            </a:r>
            <a:endParaRPr 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3"/>
          <p:cNvSpPr txBox="1"/>
          <p:nvPr/>
        </p:nvSpPr>
        <p:spPr>
          <a:xfrm>
            <a:off x="315595" y="3452495"/>
            <a:ext cx="9857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http://shuoyang1213.me/WIDERFACE/</a:t>
            </a:r>
            <a:endParaRPr sz="1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15770" y="4248150"/>
            <a:ext cx="8619490" cy="22078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3050" y="1047750"/>
            <a:ext cx="112490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脸检测基准数据集，主要用于身份鉴定，其中的图像是从WIDER数据集所选取。数据集内共有32203张图像，包含393703张标注人脸。由61个事件类别的图像组成，对于每一个事件类别，随机选取其中的40%作为训练集，10%用于交叉验证，50%作为测试集。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winder_face数据集</a:t>
            </a:r>
            <a:endParaRPr 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8765" y="1350645"/>
            <a:ext cx="1124902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、WIDER Face下载训练数据WIDER Face Training Images，解压的WIDER_train文件夹放置到dataset下。并下载 Face annotations ，解压后把里面的 wider_face_train_bbx_gt.txt 文件放在dataset目录下。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、Deep Convolutional Network Cascade for Facial Point Detection 。下载 Training set 并解压，将里面的 lfw_5590 和 net_7876 文件夹放置到dataset下。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、最终的训练数据集dataset目录下有文件夹lfw_5590，net_7876，WIDER_train，有标注文件testImageList.txt，trainImageList.txt，wider_face_train.txt。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MTCNN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研究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学习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3050" y="1315720"/>
            <a:ext cx="1163447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人脸对齐：如果在训练集和测试集中发现人脸没有对齐（头歪），该用什么解决方案解决数据中人脸不齐的问题？</a:t>
            </a:r>
            <a:endParaRPr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提示：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构建仿射变换矩阵，将矩阵应用到原图进行仿射变换</a:t>
            </a:r>
            <a:endParaRPr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人脸对齐问题</a:t>
            </a:r>
            <a:r>
              <a:rPr 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解决方案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MTCNN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研究学习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3050" y="1061085"/>
            <a:ext cx="113931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效率问题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mtcnn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模型所计算的图像数据较小，如果原图较大，图像金字塔的过程非常耗时。也因此第一阶段需要计算很多数据。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5870" y="2406650"/>
            <a:ext cx="4211955" cy="4206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MTCNN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研究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学习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3050" y="1143635"/>
            <a:ext cx="1163447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效率问题，如何解决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图片越大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网络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越慢</a:t>
            </a:r>
            <a:endParaRPr 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人脸越多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网络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网络越慢</a:t>
            </a:r>
            <a:endParaRPr 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噪点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越多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网络错误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率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越高</a:t>
            </a:r>
            <a:endParaRPr 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基于卷积神经网络的图像去噪</a:t>
            </a:r>
            <a:endParaRPr lang="en-US" altLang="zh-CN" sz="24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MTCNN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研究学习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3050" y="1061085"/>
            <a:ext cx="1139317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让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图像金字塔的变化率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随图片尺寸而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大图用大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变化率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</a:t>
            </a:r>
            <a:r>
              <a:rPr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图用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</a:t>
            </a: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变化率。</a:t>
            </a:r>
            <a:endParaRPr 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nms</a:t>
            </a:r>
            <a:endParaRPr 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scale *= 0.7  # 缩放比例</a:t>
            </a:r>
            <a:endParaRPr 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P网络检测</a:t>
            </a:r>
            <a:endParaRPr 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pnet_begin_time = time.time()</a:t>
            </a:r>
            <a:endParaRPr 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pnet_boxes = self.__pnet_detect(image)</a:t>
            </a:r>
            <a:endParaRPr 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pnet_end_time = time.time()</a:t>
            </a:r>
            <a:endParaRPr 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print(f"P网络耗时：{pnet_end_time-pnet_begin_time}")</a:t>
            </a:r>
            <a:endParaRPr 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print(f"P网络数据量：{len(pnet_boxes)}")</a:t>
            </a:r>
            <a:endParaRPr 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种不同大小的数据，计算出</a:t>
            </a:r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网络对应的：</a:t>
            </a:r>
            <a:endParaRPr lang="zh-CN" altLang="en-US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噪点等级</a:t>
            </a:r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人脸数量</a:t>
            </a:r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缩放比例</a:t>
            </a:r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模型参数量</a:t>
            </a:r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数据量</a:t>
            </a:r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耗时</a:t>
            </a:r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效果评估</a:t>
            </a:r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正确率</a:t>
            </a:r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en-US" altLang="zh-CN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MTCNN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研究学习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3050" y="1061085"/>
            <a:ext cx="113931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添加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个关键点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landmark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MTCNN</a:t>
            </a:r>
            <a:endParaRPr lang="en-US" alt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33"/>
          <p:cNvSpPr txBox="1"/>
          <p:nvPr/>
        </p:nvSpPr>
        <p:spPr>
          <a:xfrm>
            <a:off x="263525" y="1073785"/>
            <a:ext cx="1157605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MTCNN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是2016年中国科学院深圳</a:t>
            </a:r>
            <a:r>
              <a:rPr 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研究院乔宇老师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提出的用于人脸检测任务的多任务神经网络模型，该模型主要采用了三个级联的网络，采用候选框加分类器的思想，进行快速高效的人脸检测。</a:t>
            </a:r>
            <a:endParaRPr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这三个级联的网络分别是快速生成候选窗口的</a:t>
            </a:r>
            <a:r>
              <a:rPr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P-Net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、进行高精度候选窗口过滤选择的</a:t>
            </a:r>
            <a:r>
              <a:rPr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R-Net</a:t>
            </a:r>
            <a:r>
              <a:rPr 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生成最终边界框与人脸关键点的</a:t>
            </a:r>
            <a:r>
              <a:rPr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O-Net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。用到了</a:t>
            </a:r>
            <a:r>
              <a:rPr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图像金字塔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边框回归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非最大值抑制</a:t>
            </a:r>
            <a:r>
              <a:rPr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等技术。</a:t>
            </a:r>
            <a:endParaRPr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人脸检测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33"/>
          <p:cNvSpPr txBox="1"/>
          <p:nvPr/>
        </p:nvSpPr>
        <p:spPr>
          <a:xfrm>
            <a:off x="273050" y="1123950"/>
            <a:ext cx="1157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区域检测&amp;关键点检测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8590" y="1819910"/>
            <a:ext cx="6793865" cy="47605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650990" y="3463290"/>
            <a:ext cx="1371600" cy="15093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六角星 4"/>
          <p:cNvSpPr/>
          <p:nvPr/>
        </p:nvSpPr>
        <p:spPr>
          <a:xfrm>
            <a:off x="4465955" y="4438015"/>
            <a:ext cx="173355" cy="206375"/>
          </a:xfrm>
          <a:prstGeom prst="star6">
            <a:avLst>
              <a:gd name="adj" fmla="val 27500"/>
              <a:gd name="hf" fmla="val 11547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角星 5"/>
          <p:cNvSpPr/>
          <p:nvPr/>
        </p:nvSpPr>
        <p:spPr>
          <a:xfrm>
            <a:off x="4422140" y="3675380"/>
            <a:ext cx="173355" cy="206375"/>
          </a:xfrm>
          <a:prstGeom prst="star6">
            <a:avLst>
              <a:gd name="adj" fmla="val 27500"/>
              <a:gd name="hf" fmla="val 11547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角星 6"/>
          <p:cNvSpPr/>
          <p:nvPr/>
        </p:nvSpPr>
        <p:spPr>
          <a:xfrm>
            <a:off x="5124450" y="3806825"/>
            <a:ext cx="173355" cy="206375"/>
          </a:xfrm>
          <a:prstGeom prst="star6">
            <a:avLst>
              <a:gd name="adj" fmla="val 27500"/>
              <a:gd name="hf" fmla="val 11547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六角星 7"/>
          <p:cNvSpPr/>
          <p:nvPr/>
        </p:nvSpPr>
        <p:spPr>
          <a:xfrm>
            <a:off x="4763135" y="4152900"/>
            <a:ext cx="173355" cy="206375"/>
          </a:xfrm>
          <a:prstGeom prst="star6">
            <a:avLst>
              <a:gd name="adj" fmla="val 27500"/>
              <a:gd name="hf" fmla="val 11547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六角星 8"/>
          <p:cNvSpPr/>
          <p:nvPr/>
        </p:nvSpPr>
        <p:spPr>
          <a:xfrm>
            <a:off x="4893945" y="4476115"/>
            <a:ext cx="173355" cy="206375"/>
          </a:xfrm>
          <a:prstGeom prst="star6">
            <a:avLst>
              <a:gd name="adj" fmla="val 27500"/>
              <a:gd name="hf" fmla="val 11547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人脸识别</a:t>
            </a:r>
            <a:r>
              <a:rPr lang="en-US" alt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个步骤</a:t>
            </a:r>
            <a:endParaRPr lang="zh-CN" altLang="en-US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33"/>
          <p:cNvSpPr txBox="1"/>
          <p:nvPr/>
        </p:nvSpPr>
        <p:spPr>
          <a:xfrm>
            <a:off x="1099820" y="1545590"/>
            <a:ext cx="2225675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人脸侦测</a:t>
            </a:r>
            <a:endParaRPr 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特征提取</a:t>
            </a:r>
            <a:endParaRPr 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特征对比</a:t>
            </a:r>
            <a:endParaRPr 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7890" y="1148715"/>
            <a:ext cx="3833495" cy="17907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855" y="3169285"/>
            <a:ext cx="6076315" cy="139065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805" y="5073650"/>
            <a:ext cx="6095365" cy="1495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单目标与多目标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230" y="1856740"/>
            <a:ext cx="10035540" cy="4657090"/>
          </a:xfrm>
          <a:prstGeom prst="rect">
            <a:avLst/>
          </a:prstGeom>
        </p:spPr>
      </p:pic>
      <p:sp>
        <p:nvSpPr>
          <p:cNvPr id="2" name="文本框 33"/>
          <p:cNvSpPr txBox="1"/>
          <p:nvPr>
            <p:custDataLst>
              <p:tags r:id="rId2"/>
            </p:custDataLst>
          </p:nvPr>
        </p:nvSpPr>
        <p:spPr>
          <a:xfrm>
            <a:off x="273050" y="1012190"/>
            <a:ext cx="11032490" cy="630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MTCNN</a:t>
            </a:r>
            <a:r>
              <a:rPr lang="zh-CN" altLang="en-US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本质上是单目标侦测，</a:t>
            </a:r>
            <a:r>
              <a:rPr lang="zh-CN" sz="2400" b="1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思考从单目标到多目标的实现方案？</a:t>
            </a:r>
            <a:endParaRPr lang="zh-CN" sz="2400" b="1" dirty="0" err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单目标与多目标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tes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4910" y="1283970"/>
            <a:ext cx="7282815" cy="5060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3"/>
          <p:cNvSpPr txBox="1"/>
          <p:nvPr/>
        </p:nvSpPr>
        <p:spPr>
          <a:xfrm>
            <a:off x="273050" y="281305"/>
            <a:ext cx="5606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单目标与多目标</a:t>
            </a:r>
            <a:endParaRPr lang="zh-CN" sz="28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tes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650" y="1101725"/>
            <a:ext cx="7608570" cy="5697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PA" val="v3.2.0"/>
</p:tagLst>
</file>

<file path=ppt/tags/tag10.xml><?xml version="1.0" encoding="utf-8"?>
<p:tagLst xmlns:p="http://schemas.openxmlformats.org/presentationml/2006/main">
  <p:tag name="PA" val="v3.2.0"/>
</p:tagLst>
</file>

<file path=ppt/tags/tag11.xml><?xml version="1.0" encoding="utf-8"?>
<p:tagLst xmlns:p="http://schemas.openxmlformats.org/presentationml/2006/main">
  <p:tag name="PA" val="v3.2.0"/>
</p:tagLst>
</file>

<file path=ppt/tags/tag12.xml><?xml version="1.0" encoding="utf-8"?>
<p:tagLst xmlns:p="http://schemas.openxmlformats.org/presentationml/2006/main">
  <p:tag name="PA" val="v3.2.0"/>
</p:tagLst>
</file>

<file path=ppt/tags/tag13.xml><?xml version="1.0" encoding="utf-8"?>
<p:tagLst xmlns:p="http://schemas.openxmlformats.org/presentationml/2006/main">
  <p:tag name="PA" val="v3.2.0"/>
</p:tagLst>
</file>

<file path=ppt/tags/tag14.xml><?xml version="1.0" encoding="utf-8"?>
<p:tagLst xmlns:p="http://schemas.openxmlformats.org/presentationml/2006/main">
  <p:tag name="PA" val="v3.2.0"/>
</p:tagLst>
</file>

<file path=ppt/tags/tag15.xml><?xml version="1.0" encoding="utf-8"?>
<p:tagLst xmlns:p="http://schemas.openxmlformats.org/presentationml/2006/main">
  <p:tag name="PA" val="v3.2.0"/>
</p:tagLst>
</file>

<file path=ppt/tags/tag16.xml><?xml version="1.0" encoding="utf-8"?>
<p:tagLst xmlns:p="http://schemas.openxmlformats.org/presentationml/2006/main">
  <p:tag name="PA" val="v3.2.0"/>
</p:tagLst>
</file>

<file path=ppt/tags/tag17.xml><?xml version="1.0" encoding="utf-8"?>
<p:tagLst xmlns:p="http://schemas.openxmlformats.org/presentationml/2006/main">
  <p:tag name="PA" val="v3.2.0"/>
</p:tagLst>
</file>

<file path=ppt/tags/tag18.xml><?xml version="1.0" encoding="utf-8"?>
<p:tagLst xmlns:p="http://schemas.openxmlformats.org/presentationml/2006/main">
  <p:tag name="PA" val="v3.2.0"/>
</p:tagLst>
</file>

<file path=ppt/tags/tag19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20.xml><?xml version="1.0" encoding="utf-8"?>
<p:tagLst xmlns:p="http://schemas.openxmlformats.org/presentationml/2006/main">
  <p:tag name="PA" val="v3.2.0"/>
</p:tagLst>
</file>

<file path=ppt/tags/tag21.xml><?xml version="1.0" encoding="utf-8"?>
<p:tagLst xmlns:p="http://schemas.openxmlformats.org/presentationml/2006/main">
  <p:tag name="PA" val="v3.2.0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PA" val="v3.2.0"/>
</p:tagLst>
</file>

<file path=ppt/tags/tag30.xml><?xml version="1.0" encoding="utf-8"?>
<p:tagLst xmlns:p="http://schemas.openxmlformats.org/presentationml/2006/main">
  <p:tag name="KSO_WM_UNIT_PLACING_PICTURE_USER_VIEWPORT" val="{&quot;height&quot;:3773,&quot;width&quot;:5165}"/>
</p:tagLst>
</file>

<file path=ppt/tags/tag31.xml><?xml version="1.0" encoding="utf-8"?>
<p:tagLst xmlns:p="http://schemas.openxmlformats.org/presentationml/2006/main">
  <p:tag name="KSO_WM_UNIT_PLACING_PICTURE_USER_VIEWPORT" val="{&quot;height&quot;:6090,&quot;width&quot;:24000}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COMMONDATA" val="eyJoZGlkIjoiYTU4YmRlMjI1YTY4NDU2NTY2NDE0YjU1MWRiY2UxMzgifQ=="/>
  <p:tag name="KSO_WPP_MARK_KEY" val="18314079-3ac7-47cb-a771-ecab77e8b7fc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PA" val="v3.2.0"/>
</p:tagLst>
</file>

<file path=ppt/tags/tag8.xml><?xml version="1.0" encoding="utf-8"?>
<p:tagLst xmlns:p="http://schemas.openxmlformats.org/presentationml/2006/main">
  <p:tag name="PA" val="v3.2.0"/>
</p:tagLst>
</file>

<file path=ppt/tags/tag9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4439</Words>
  <Application>WPS 演示</Application>
  <PresentationFormat>宽屏</PresentationFormat>
  <Paragraphs>268</Paragraphs>
  <Slides>39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Arial</vt:lpstr>
      <vt:lpstr>宋体</vt:lpstr>
      <vt:lpstr>Wingdings</vt:lpstr>
      <vt:lpstr>黑体</vt:lpstr>
      <vt:lpstr>微软雅黑</vt:lpstr>
      <vt:lpstr>Calibri</vt:lpstr>
      <vt:lpstr>Arial Unicode MS</vt:lpstr>
      <vt:lpstr>Wingdings</vt:lpstr>
      <vt:lpstr>Calibri Light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二月少两天</cp:lastModifiedBy>
  <cp:revision>1276</cp:revision>
  <dcterms:created xsi:type="dcterms:W3CDTF">2018-08-28T02:44:00Z</dcterms:created>
  <dcterms:modified xsi:type="dcterms:W3CDTF">2023-07-03T01:44:02Z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37D12658BB504A70B43427E433D69D3F</vt:lpwstr>
  </property>
</Properties>
</file>